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74" r:id="rId5"/>
    <p:sldId id="277" r:id="rId6"/>
    <p:sldId id="278" r:id="rId7"/>
    <p:sldId id="275" r:id="rId8"/>
    <p:sldId id="276" r:id="rId9"/>
    <p:sldId id="273" r:id="rId10"/>
    <p:sldId id="270" r:id="rId11"/>
    <p:sldId id="259" r:id="rId12"/>
    <p:sldId id="260" r:id="rId13"/>
    <p:sldId id="268" r:id="rId14"/>
    <p:sldId id="279" r:id="rId15"/>
    <p:sldId id="262" r:id="rId16"/>
  </p:sldIdLst>
  <p:sldSz cx="9144000" cy="6858000" type="screen4x3"/>
  <p:notesSz cx="6858000" cy="9144000"/>
  <p:embeddedFontLs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휴먼명조" panose="02010504000101010101" pitchFamily="2" charset="-127"/>
      <p:regular r:id="rId22"/>
    </p:embeddedFont>
    <p:embeddedFont>
      <p:font typeface="나눔바른고딕" panose="020B0600000101010101" charset="-127"/>
      <p:regular r:id="rId23"/>
      <p:bold r:id="rId24"/>
    </p:embeddedFont>
    <p:embeddedFont>
      <p:font typeface="나눔고딕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Y헤드라인M" panose="0203060000010101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859"/>
    <a:srgbClr val="F84A4A"/>
    <a:srgbClr val="442A10"/>
    <a:srgbClr val="5E3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4660"/>
  </p:normalViewPr>
  <p:slideViewPr>
    <p:cSldViewPr>
      <p:cViewPr varScale="1">
        <p:scale>
          <a:sx n="110" d="100"/>
          <a:sy n="110" d="100"/>
        </p:scale>
        <p:origin x="-142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105EE-3A81-4BC0-87D9-221C853D08DE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BFDA1-3943-4E33-9D9F-5580BDE700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1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23538-6397-4BA6-9E76-BF923A275E85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9957-2A12-42C9-B7FB-2583F40D0D4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wsprime.co.kr/news/article/?no=469708" TargetMode="External"/><Relationship Id="rId2" Type="http://schemas.openxmlformats.org/officeDocument/2006/relationships/hyperlink" Target="https://www.youtube.com/watch?v=mteOB9TuYj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mt.co.kr/mtview.php?no=2019081317335147067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‘</a:t>
            </a:r>
            <a:r>
              <a:rPr lang="ko-KR" altLang="en-US" sz="12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집에가자</a:t>
            </a:r>
            <a:r>
              <a:rPr lang="en-US" altLang="ko-KR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’</a:t>
            </a:r>
            <a:r>
              <a:rPr lang="ko-KR" altLang="en-US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팀</a:t>
            </a:r>
            <a:endParaRPr lang="ko-KR" altLang="en-US" sz="12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Smart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Helmet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정준원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수도군</a:t>
            </a:r>
            <a:r>
              <a:rPr lang="ko-KR" altLang="en-US" sz="14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지단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</a:t>
            </a:r>
            <a:r>
              <a:rPr lang="en-US" altLang="ko-KR" dirty="0" smtClean="0">
                <a:latin typeface="Cambria" panose="02040503050406030204" pitchFamily="18" charset="0"/>
              </a:rPr>
              <a:t>25 </a:t>
            </a:r>
            <a:r>
              <a:rPr lang="en-US" altLang="ko-KR" dirty="0" smtClean="0">
                <a:latin typeface="Cambria" panose="02040503050406030204" pitchFamily="18" charset="0"/>
              </a:rPr>
              <a:t>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68" y="1864569"/>
            <a:ext cx="961200" cy="961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23"/>
          <a:stretch/>
        </p:blipFill>
        <p:spPr>
          <a:xfrm>
            <a:off x="2447531" y="2629497"/>
            <a:ext cx="4337290" cy="13175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722908"/>
            <a:ext cx="1440000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964" y="3573176"/>
            <a:ext cx="1440000" cy="14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4788026" y="351499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6"/>
          <a:stretch/>
        </p:blipFill>
        <p:spPr>
          <a:xfrm>
            <a:off x="3059834" y="3933057"/>
            <a:ext cx="3026377" cy="21963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1" y="2471495"/>
            <a:ext cx="1440000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5" y="3479765"/>
            <a:ext cx="1440000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92561"/>
            <a:ext cx="961200" cy="9612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882326" y="1465041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휴먼명조" panose="02010504000101010101" pitchFamily="2" charset="-127"/>
              </a:rPr>
              <a:t>Front - Buzzer</a:t>
            </a:r>
            <a:endParaRPr lang="ko-KR" altLang="en-US" sz="1400" b="1" dirty="0" smtClean="0">
              <a:latin typeface="Cambria" panose="02040503050406030204" pitchFamily="18" charset="0"/>
              <a:ea typeface="휴먼명조" panose="02010504000101010101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9190" y="1484785"/>
            <a:ext cx="1442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mbria" panose="02040503050406030204" pitchFamily="18" charset="0"/>
                <a:ea typeface="돋움" panose="020B0600000101010101" pitchFamily="50" charset="-127"/>
              </a:rPr>
              <a:t>Back - LED</a:t>
            </a:r>
            <a:endParaRPr lang="ko-KR" altLang="en-US" sz="1400" b="1" dirty="0" smtClean="0">
              <a:latin typeface="Cambria" panose="02040503050406030204" pitchFamily="18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03-2) </a:t>
            </a:r>
            <a:r>
              <a:rPr lang="ko-KR" alt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77" y="1444459"/>
            <a:ext cx="3474583" cy="45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725806" y="4168137"/>
            <a:ext cx="1345193" cy="1944769"/>
            <a:chOff x="7020274" y="4368326"/>
            <a:chExt cx="1345193" cy="194476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4" y="4368326"/>
              <a:ext cx="1345193" cy="13451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62951" y="5943763"/>
              <a:ext cx="659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Left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59746" y="4128002"/>
            <a:ext cx="1345193" cy="1944770"/>
            <a:chOff x="7895740" y="4368325"/>
            <a:chExt cx="1345193" cy="194477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740" y="4368325"/>
              <a:ext cx="1345193" cy="134519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167665" y="5943763"/>
              <a:ext cx="786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Right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98403" y="1443646"/>
            <a:ext cx="2208990" cy="1894166"/>
            <a:chOff x="2435018" y="4418929"/>
            <a:chExt cx="2208990" cy="1894166"/>
          </a:xfrm>
        </p:grpSpPr>
        <p:sp>
          <p:nvSpPr>
            <p:cNvPr id="17" name="TextBox 16"/>
            <p:cNvSpPr txBox="1"/>
            <p:nvPr/>
          </p:nvSpPr>
          <p:spPr>
            <a:xfrm>
              <a:off x="2435018" y="5943763"/>
              <a:ext cx="22089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Find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Direction</a:t>
              </a:r>
            </a:p>
          </p:txBody>
        </p:sp>
        <p:sp>
          <p:nvSpPr>
            <p:cNvPr id="18" name="타원 17"/>
            <p:cNvSpPr/>
            <p:nvPr/>
          </p:nvSpPr>
          <p:spPr>
            <a:xfrm>
              <a:off x="2781740" y="4418929"/>
              <a:ext cx="1487218" cy="144439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6865" y="4581784"/>
              <a:ext cx="1203089" cy="120308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300072" y="1421835"/>
            <a:ext cx="276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집에 가고 싶어요 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ㅠㅠ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”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2861" y="188641"/>
            <a:ext cx="3277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영상 보여주기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56426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능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정오각형 5"/>
          <p:cNvSpPr/>
          <p:nvPr/>
        </p:nvSpPr>
        <p:spPr>
          <a:xfrm>
            <a:off x="3087837" y="2071679"/>
            <a:ext cx="3068340" cy="2857520"/>
          </a:xfrm>
          <a:prstGeom prst="pentag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3786182" y="571480"/>
            <a:ext cx="157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01</a:t>
            </a:r>
          </a:p>
          <a:p>
            <a:pPr algn="ctr"/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안전  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2420962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02</a:t>
            </a:r>
          </a:p>
          <a:p>
            <a:pPr algn="ctr"/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길찾기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100" y="3405846"/>
            <a:ext cx="2143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더 이상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초행길도 두렵지 않습니다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86512" y="2428869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03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자외선 차단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2198" y="3405846"/>
            <a:ext cx="2143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넓은 안전모의 챙이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UV light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를 차단해 줍니다</a:t>
            </a:r>
            <a:endParaRPr lang="ko-KR" altLang="en-US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8860" y="4786323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04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매력 어필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14942" y="4786323"/>
            <a:ext cx="15716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56859"/>
                </a:solidFill>
                <a:latin typeface="나눔바른고딕" pitchFamily="50" charset="-127"/>
                <a:ea typeface="나눔바른고딕" pitchFamily="50" charset="-127"/>
              </a:rPr>
              <a:t>05</a:t>
            </a:r>
          </a:p>
          <a:p>
            <a:pPr algn="ctr"/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 smtClean="0">
                <a:latin typeface="나눔바른고딕" pitchFamily="50" charset="-127"/>
                <a:ea typeface="나눔바른고딕" pitchFamily="50" charset="-127"/>
              </a:rPr>
              <a:t>인싸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0628" y="5771344"/>
            <a:ext cx="21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j-lt"/>
                <a:ea typeface="나눔고딕" panose="020B0600000101010101" charset="-127"/>
              </a:rPr>
              <a:t>야</a:t>
            </a:r>
            <a:r>
              <a:rPr lang="en-US" altLang="ko-KR" sz="1400" dirty="0" smtClean="0">
                <a:latin typeface="+mj-lt"/>
                <a:ea typeface="나눔고딕" panose="020B0600000101010101" charset="-127"/>
              </a:rPr>
              <a:t>, </a:t>
            </a:r>
            <a:r>
              <a:rPr lang="ko-KR" altLang="en-US" sz="1400" dirty="0" err="1" smtClean="0">
                <a:latin typeface="+mj-lt"/>
                <a:ea typeface="나눔고딕" panose="020B0600000101010101" charset="-127"/>
              </a:rPr>
              <a:t>너두</a:t>
            </a:r>
            <a:r>
              <a:rPr lang="ko-KR" altLang="en-US" sz="1400" dirty="0" smtClean="0">
                <a:latin typeface="+mj-lt"/>
                <a:ea typeface="나눔고딕" panose="020B0600000101010101" charset="-127"/>
              </a:rPr>
              <a:t> </a:t>
            </a:r>
            <a:r>
              <a:rPr lang="ko-KR" altLang="en-US" sz="1400" dirty="0" err="1" smtClean="0">
                <a:latin typeface="+mj-lt"/>
                <a:ea typeface="나눔고딕" panose="020B0600000101010101" charset="-127"/>
              </a:rPr>
              <a:t>인싸</a:t>
            </a:r>
            <a:r>
              <a:rPr lang="ko-KR" altLang="en-US" sz="1400" dirty="0" smtClean="0">
                <a:latin typeface="+mj-lt"/>
                <a:ea typeface="나눔고딕" panose="020B0600000101010101" charset="-127"/>
              </a:rPr>
              <a:t> 할 수 있어</a:t>
            </a:r>
            <a:r>
              <a:rPr lang="en-US" altLang="ko-KR" sz="1400" dirty="0" smtClean="0">
                <a:latin typeface="+mj-lt"/>
                <a:ea typeface="나눔고딕" panose="020B0600000101010101" charset="-127"/>
              </a:rPr>
              <a:t>!</a:t>
            </a:r>
            <a:endParaRPr lang="ko-KR" altLang="en-US" sz="1400" dirty="0" smtClean="0">
              <a:latin typeface="+mj-lt"/>
              <a:ea typeface="나눔고딕" panose="020B0600000101010101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89" y="2505046"/>
            <a:ext cx="2324821" cy="23248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50436" y="1494810"/>
            <a:ext cx="2317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이불 밖은 위험하지만</a:t>
            </a:r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조금 덜 위험할 수 있습니다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3108" y="5771344"/>
            <a:ext cx="214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+mj-lt"/>
                <a:ea typeface="나눔고딕" panose="020B0600000101010101" charset="-127"/>
              </a:rPr>
              <a:t>후면 </a:t>
            </a:r>
            <a:r>
              <a:rPr lang="en-US" altLang="ko-KR" sz="1400" dirty="0" smtClean="0">
                <a:latin typeface="+mj-lt"/>
                <a:ea typeface="나눔고딕" panose="020B0600000101010101" charset="-127"/>
              </a:rPr>
              <a:t>led</a:t>
            </a:r>
            <a:r>
              <a:rPr lang="ko-KR" altLang="en-US" sz="1400" dirty="0" smtClean="0">
                <a:latin typeface="+mj-lt"/>
                <a:ea typeface="나눔고딕" panose="020B0600000101010101" charset="-127"/>
              </a:rPr>
              <a:t>가 여자친구분께 방향을 안내합니다</a:t>
            </a:r>
            <a:endParaRPr lang="ko-KR" altLang="en-US" sz="1400" dirty="0" smtClean="0">
              <a:latin typeface="+mj-lt"/>
              <a:ea typeface="나눔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31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708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6)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출처</a:t>
            </a:r>
            <a:endParaRPr lang="ko-KR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78695" y="1772816"/>
            <a:ext cx="67056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따릉이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안전모 무료 대여</a:t>
            </a:r>
            <a:r>
              <a:rPr lang="en-US" altLang="ko-KR" sz="1600" dirty="0"/>
              <a:t>, </a:t>
            </a:r>
            <a:r>
              <a:rPr lang="ko-KR" altLang="en-US" sz="1600" dirty="0"/>
              <a:t>실효성 논란에 </a:t>
            </a:r>
            <a:r>
              <a:rPr lang="en-US" altLang="ko-KR" sz="1600" dirty="0"/>
              <a:t>'</a:t>
            </a:r>
            <a:r>
              <a:rPr lang="ko-KR" altLang="en-US" sz="1600" dirty="0"/>
              <a:t>폐지 </a:t>
            </a:r>
            <a:r>
              <a:rPr lang="ko-KR" altLang="en-US" sz="1600" dirty="0" smtClean="0"/>
              <a:t>단계</a:t>
            </a:r>
            <a:r>
              <a:rPr lang="en-US" altLang="ko-KR" sz="1600" dirty="0" smtClean="0"/>
              <a:t>‘[</a:t>
            </a:r>
            <a:r>
              <a:rPr lang="en-US" altLang="ko-KR" sz="1600" dirty="0" err="1" smtClean="0"/>
              <a:t>tbs</a:t>
            </a:r>
            <a:r>
              <a:rPr lang="ko-KR" altLang="en-US" sz="1600" dirty="0" err="1" smtClean="0"/>
              <a:t>시민의방송</a:t>
            </a:r>
            <a:r>
              <a:rPr lang="en-US" altLang="ko-KR" sz="1600" dirty="0" smtClean="0"/>
              <a:t>]</a:t>
            </a:r>
          </a:p>
          <a:p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smtClean="0">
                <a:hlinkClick r:id="rId2"/>
              </a:rPr>
              <a:t>www.youtube.com/watch?v=mteOB9TuYjQ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/>
              <a:t>전동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사고 </a:t>
            </a:r>
            <a:r>
              <a:rPr lang="en-US" altLang="ko-KR" sz="1600" dirty="0"/>
              <a:t>5</a:t>
            </a:r>
            <a:r>
              <a:rPr lang="ko-KR" altLang="en-US" sz="1600" dirty="0"/>
              <a:t>배 증가 </a:t>
            </a:r>
            <a:r>
              <a:rPr lang="en-US" altLang="ko-KR" sz="1600" dirty="0"/>
              <a:t>'</a:t>
            </a:r>
            <a:r>
              <a:rPr lang="ko-KR" altLang="en-US" sz="1600" dirty="0"/>
              <a:t>안전모 미착용 비율 </a:t>
            </a:r>
            <a:r>
              <a:rPr lang="en-US" altLang="ko-KR" sz="1600" dirty="0"/>
              <a:t>87%'</a:t>
            </a:r>
          </a:p>
          <a:p>
            <a:r>
              <a:rPr lang="en-US" altLang="ko-KR" sz="1600" dirty="0">
                <a:hlinkClick r:id="rId3"/>
              </a:rPr>
              <a:t>http://www.newsprime.co.kr/news/article/?</a:t>
            </a:r>
            <a:r>
              <a:rPr lang="en-US" altLang="ko-KR" sz="1600" dirty="0" smtClean="0">
                <a:hlinkClick r:id="rId3"/>
              </a:rPr>
              <a:t>no=469708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ko-KR" altLang="en-US" sz="1600" dirty="0"/>
              <a:t>공유 </a:t>
            </a:r>
            <a:r>
              <a:rPr lang="ko-KR" altLang="en-US" sz="1600" dirty="0" err="1"/>
              <a:t>킥보드</a:t>
            </a:r>
            <a:r>
              <a:rPr lang="ko-KR" altLang="en-US" sz="1600" dirty="0"/>
              <a:t> 시장 </a:t>
            </a:r>
            <a:r>
              <a:rPr lang="en-US" altLang="ko-KR" sz="1600" dirty="0"/>
              <a:t>'</a:t>
            </a:r>
            <a:r>
              <a:rPr lang="ko-KR" altLang="en-US" sz="1600" dirty="0"/>
              <a:t>쟁탈전</a:t>
            </a:r>
            <a:r>
              <a:rPr lang="en-US" altLang="ko-KR" sz="1600" dirty="0"/>
              <a:t>'…</a:t>
            </a:r>
            <a:r>
              <a:rPr lang="ko-KR" altLang="en-US" sz="1600" dirty="0"/>
              <a:t>美 </a:t>
            </a:r>
            <a:r>
              <a:rPr lang="ko-KR" altLang="en-US" sz="1600" dirty="0" err="1"/>
              <a:t>유니콘도</a:t>
            </a:r>
            <a:r>
              <a:rPr lang="ko-KR" altLang="en-US" sz="1600" dirty="0"/>
              <a:t> 가세</a:t>
            </a:r>
          </a:p>
          <a:p>
            <a:r>
              <a:rPr lang="en-US" altLang="ko-KR" sz="1600" dirty="0">
                <a:hlinkClick r:id="rId4"/>
              </a:rPr>
              <a:t>https://news.mt.co.kr/mtview.php?no=2019081317335147067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9922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158" y="2182363"/>
            <a:ext cx="4572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THANK</a:t>
            </a:r>
          </a:p>
          <a:p>
            <a:r>
              <a:rPr lang="en-US" altLang="ko-K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YOU</a:t>
            </a:r>
            <a:endParaRPr lang="ko-KR" alt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4121355"/>
            <a:ext cx="2286016" cy="285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‘</a:t>
            </a:r>
            <a:r>
              <a:rPr lang="ko-KR" altLang="en-US" sz="1200" dirty="0" err="1" smtClean="0">
                <a:latin typeface="휴먼명조" panose="02010504000101010101" pitchFamily="2" charset="-127"/>
                <a:ea typeface="휴먼명조" panose="02010504000101010101" pitchFamily="2" charset="-127"/>
              </a:rPr>
              <a:t>집에가자</a:t>
            </a:r>
            <a:r>
              <a:rPr lang="en-US" altLang="ko-KR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’</a:t>
            </a:r>
            <a:r>
              <a:rPr lang="ko-KR" altLang="en-US" sz="12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팀</a:t>
            </a:r>
            <a:endParaRPr lang="ko-KR" altLang="en-US" sz="12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8754" y="6146720"/>
            <a:ext cx="241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5</a:t>
            </a:r>
            <a:r>
              <a:rPr lang="ko-KR" altLang="en-US" sz="1400" dirty="0">
                <a:latin typeface="휴먼명조" panose="02010504000101010101" pitchFamily="2" charset="-127"/>
                <a:ea typeface="휴먼명조" panose="02010504000101010101" pitchFamily="2" charset="-127"/>
              </a:rPr>
              <a:t>군단 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            정진원</a:t>
            </a:r>
            <a:endParaRPr lang="en-US" altLang="ko-KR" sz="1400" dirty="0" smtClean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1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군수지원여단     조진환</a:t>
            </a:r>
            <a:endParaRPr lang="en-US" altLang="ko-KR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  <a:p>
            <a:r>
              <a:rPr lang="en-US" altLang="ko-KR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6</a:t>
            </a:r>
            <a:r>
              <a:rPr lang="ko-KR" altLang="en-US" sz="1400" dirty="0" smtClean="0">
                <a:latin typeface="휴먼명조" panose="02010504000101010101" pitchFamily="2" charset="-127"/>
                <a:ea typeface="휴먼명조" panose="02010504000101010101" pitchFamily="2" charset="-127"/>
              </a:rPr>
              <a:t>포병여단         김경현</a:t>
            </a:r>
            <a:endParaRPr lang="ko-KR" altLang="en-US" sz="1400" dirty="0">
              <a:latin typeface="휴먼명조" panose="02010504000101010101" pitchFamily="2" charset="-127"/>
              <a:ea typeface="휴먼명조" panose="02010504000101010101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7232" y="5762447"/>
            <a:ext cx="226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Cambria" panose="02040503050406030204" pitchFamily="18" charset="0"/>
              </a:rPr>
              <a:t>Oct. 24 2019 OSAM</a:t>
            </a:r>
            <a:endParaRPr lang="ko-KR" altLang="en-US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19672" y="1178715"/>
            <a:ext cx="2286016" cy="6429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latin typeface="나눔바른고딕" pitchFamily="50" charset="-127"/>
                <a:ea typeface="나눔바른고딕" pitchFamily="50" charset="-127"/>
              </a:rPr>
              <a:t>I N D E X</a:t>
            </a:r>
            <a:endParaRPr lang="ko-KR" altLang="en-US" sz="32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2214530"/>
            <a:ext cx="6120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개발 과정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기능 설명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시연 영상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발전방향 및 효과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  <a:p>
            <a:pPr marL="342900" indent="-342900" latinLnBrk="0" hangingPunct="0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  <a:sym typeface="Calibri"/>
              </a:rPr>
              <a:t>출처 </a:t>
            </a:r>
            <a:endParaRPr lang="en-US" altLang="ko-KR" sz="2800" dirty="0" smtClean="0">
              <a:latin typeface="HY헤드라인M" panose="02030600000101010101" pitchFamily="18" charset="-127"/>
              <a:ea typeface="HY헤드라인M" panose="02030600000101010101" pitchFamily="18" charset="-127"/>
              <a:sym typeface="Calibri"/>
            </a:endParaRPr>
          </a:p>
        </p:txBody>
      </p:sp>
      <p:sp>
        <p:nvSpPr>
          <p:cNvPr id="9" name="직각 삼각형 8"/>
          <p:cNvSpPr/>
          <p:nvPr/>
        </p:nvSpPr>
        <p:spPr>
          <a:xfrm flipH="1">
            <a:off x="4571968" y="2214530"/>
            <a:ext cx="4572032" cy="4643471"/>
          </a:xfrm>
          <a:prstGeom prst="rtTriangle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 flipV="1">
            <a:off x="6189786" y="1"/>
            <a:ext cx="2954212" cy="3000372"/>
          </a:xfrm>
          <a:prstGeom prst="rtTriangle">
            <a:avLst/>
          </a:prstGeom>
          <a:solidFill>
            <a:schemeClr val="bg1">
              <a:lumMod val="7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8" y="792488"/>
            <a:ext cx="1586281" cy="1586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84929" y="1053109"/>
            <a:ext cx="4392488" cy="2837556"/>
            <a:chOff x="484929" y="1053109"/>
            <a:chExt cx="4392488" cy="2837556"/>
          </a:xfrm>
        </p:grpSpPr>
        <p:sp>
          <p:nvSpPr>
            <p:cNvPr id="25" name="TextBox 24"/>
            <p:cNvSpPr txBox="1"/>
            <p:nvPr/>
          </p:nvSpPr>
          <p:spPr>
            <a:xfrm>
              <a:off x="484929" y="3429000"/>
              <a:ext cx="4392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퍼스널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모빌리티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사업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026" name="Picture 2" descr="C:\Users\Admin\Desktop\OSAM\ppt자료\전동킥보드 사업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053109"/>
              <a:ext cx="2808312" cy="2232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4753297" y="1052737"/>
            <a:ext cx="4057328" cy="2837928"/>
            <a:chOff x="4753297" y="1052737"/>
            <a:chExt cx="4057328" cy="2837928"/>
          </a:xfrm>
        </p:grpSpPr>
        <p:pic>
          <p:nvPicPr>
            <p:cNvPr id="17" name="Picture 3" descr="C:\Users\Admin\Desktop\OSAM\ppt자료\안전모 사고 5배증가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3420" b="68402"/>
            <a:stretch/>
          </p:blipFill>
          <p:spPr bwMode="auto">
            <a:xfrm>
              <a:off x="4753297" y="1052737"/>
              <a:ext cx="4057328" cy="1368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5107764" y="3429000"/>
              <a:ext cx="3348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전동 </a:t>
              </a:r>
              <a:r>
                <a:rPr lang="ko-KR" altLang="en-US" sz="2400" dirty="0" err="1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킥보드</a:t>
              </a:r>
              <a:r>
                <a:rPr lang="en-US" altLang="ko-KR" sz="2400" dirty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사고 증가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5652120" y="1208584"/>
            <a:ext cx="25202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323528" y="4005064"/>
            <a:ext cx="4371975" cy="2398848"/>
            <a:chOff x="539949" y="1052736"/>
            <a:chExt cx="4371975" cy="2398848"/>
          </a:xfrm>
        </p:grpSpPr>
        <p:pic>
          <p:nvPicPr>
            <p:cNvPr id="24" name="Picture 3" descr="C:\Users\Admin\Desktop\OSAM\ppt자료\법률개정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949" y="1052736"/>
              <a:ext cx="4371975" cy="1809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919957" y="2989919"/>
              <a:ext cx="1611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5685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법률 개정</a:t>
              </a:r>
              <a:endParaRPr lang="ko-KR" altLang="en-US" sz="2400" dirty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978613" y="4005065"/>
            <a:ext cx="3606694" cy="1809750"/>
            <a:chOff x="1475656" y="1412776"/>
            <a:chExt cx="5112568" cy="3906359"/>
          </a:xfrm>
        </p:grpSpPr>
        <p:pic>
          <p:nvPicPr>
            <p:cNvPr id="31" name="Picture 2" descr="C:\Users\Admin\Desktop\OSAM\ppt자료\헬멧 안쓰는 이유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412776"/>
              <a:ext cx="5112568" cy="3906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타원 31"/>
            <p:cNvSpPr/>
            <p:nvPr/>
          </p:nvSpPr>
          <p:spPr>
            <a:xfrm>
              <a:off x="3131840" y="1889795"/>
              <a:ext cx="1512168" cy="1449123"/>
            </a:xfrm>
            <a:prstGeom prst="ellipse">
              <a:avLst/>
            </a:prstGeom>
            <a:blipFill>
              <a:blip r:embed="rId6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494706" y="4528170"/>
              <a:ext cx="703171" cy="21602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5975981" y="5942247"/>
            <a:ext cx="190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부정적 인식</a:t>
            </a:r>
            <a:endParaRPr lang="ko-KR" altLang="en-US" sz="2400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1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4282" y="191145"/>
            <a:ext cx="493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374676"/>
            <a:ext cx="3355377" cy="33553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397" y="5013176"/>
            <a:ext cx="86781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/>
              <a:t>어떻게 사람들이</a:t>
            </a:r>
            <a:r>
              <a:rPr lang="en-US" altLang="ko-KR" sz="3200" b="1" dirty="0"/>
              <a:t> </a:t>
            </a:r>
            <a:r>
              <a:rPr lang="ko-KR" altLang="en-US" sz="3200" b="1" dirty="0" smtClean="0"/>
              <a:t>자발적으로 </a:t>
            </a:r>
            <a:endParaRPr lang="en-US" altLang="ko-KR" sz="3200" b="1" dirty="0" smtClean="0"/>
          </a:p>
          <a:p>
            <a:pPr algn="ctr"/>
            <a:r>
              <a:rPr lang="ko-KR" altLang="en-US" sz="3200" b="1" dirty="0" smtClean="0"/>
              <a:t>안전모를 착용하게 할 수 있을까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118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4285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dmin\Desktop\OSAM\Block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91" y="764704"/>
            <a:ext cx="8372053" cy="567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4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0" y="652808"/>
            <a:ext cx="6702313" cy="5969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8" y="764705"/>
            <a:ext cx="1354814" cy="13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949" y="3648109"/>
            <a:ext cx="2573777" cy="3431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30270"/>
          <a:stretch/>
        </p:blipFill>
        <p:spPr>
          <a:xfrm>
            <a:off x="2915816" y="2400151"/>
            <a:ext cx="3086747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839"/>
          <a:stretch/>
        </p:blipFill>
        <p:spPr>
          <a:xfrm>
            <a:off x="5724128" y="615371"/>
            <a:ext cx="3190668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231031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02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과정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모자 디자인</a:t>
            </a: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4949" y="3648109"/>
            <a:ext cx="2573777" cy="34317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30270"/>
          <a:stretch/>
        </p:blipFill>
        <p:spPr>
          <a:xfrm>
            <a:off x="2915816" y="2400151"/>
            <a:ext cx="3086747" cy="27355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8839"/>
          <a:stretch/>
        </p:blipFill>
        <p:spPr>
          <a:xfrm>
            <a:off x="5724128" y="615371"/>
            <a:ext cx="3190668" cy="27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4282" y="191145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4282" y="641388"/>
            <a:ext cx="1928826" cy="1531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763688" y="386104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763688" y="1340768"/>
            <a:ext cx="1980000" cy="198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923928" y="4705980"/>
            <a:ext cx="32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2800" b="1" dirty="0" err="1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네비게이션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96" y="4101186"/>
            <a:ext cx="1560063" cy="15600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12777"/>
            <a:ext cx="1526966" cy="15269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1763" y="2060848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2800" b="1" dirty="0" smtClean="0">
                <a:solidFill>
                  <a:srgbClr val="F5685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경고 시스템</a:t>
            </a:r>
            <a:endParaRPr lang="ko-KR" altLang="en-US" sz="2800" b="1" dirty="0">
              <a:solidFill>
                <a:srgbClr val="F56859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227</Words>
  <Application>Microsoft Office PowerPoint</Application>
  <PresentationFormat>화면 슬라이드 쇼(4:3)</PresentationFormat>
  <Paragraphs>79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굴림</vt:lpstr>
      <vt:lpstr>Arial</vt:lpstr>
      <vt:lpstr>Cambria</vt:lpstr>
      <vt:lpstr>돋움</vt:lpstr>
      <vt:lpstr>휴먼명조</vt:lpstr>
      <vt:lpstr>나눔바른고딕</vt:lpstr>
      <vt:lpstr>나눔고딕</vt:lpstr>
      <vt:lpstr>맑은 고딕</vt:lpstr>
      <vt:lpstr>Calibri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Admin</cp:lastModifiedBy>
  <cp:revision>59</cp:revision>
  <dcterms:created xsi:type="dcterms:W3CDTF">2017-12-22T07:52:26Z</dcterms:created>
  <dcterms:modified xsi:type="dcterms:W3CDTF">2019-10-24T12:33:05Z</dcterms:modified>
</cp:coreProperties>
</file>